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CECB"/>
          </a:solidFill>
        </a:fill>
      </a:tcStyle>
    </a:wholeTbl>
    <a:band2H>
      <a:tcTxStyle b="def" i="def"/>
      <a:tcStyle>
        <a:tcBdr/>
        <a:fill>
          <a:solidFill>
            <a:srgbClr val="F5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CECB"/>
          </a:solidFill>
        </a:fill>
      </a:tcStyle>
    </a:wholeTbl>
    <a:band2H>
      <a:tcTxStyle b="def" i="def"/>
      <a:tcStyle>
        <a:tcBdr/>
        <a:fill>
          <a:solidFill>
            <a:srgbClr val="F5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F1F6"/>
          </a:solidFill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5D4"/>
          </a:solidFill>
        </a:fill>
      </a:tcStyle>
    </a:wholeTbl>
    <a:band2H>
      <a:tcTxStyle b="def" i="def"/>
      <a:tcStyle>
        <a:tcBdr/>
        <a:fill>
          <a:solidFill>
            <a:srgbClr val="FDEB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9"/>
          <p:cNvGrpSpPr/>
          <p:nvPr/>
        </p:nvGrpSpPr>
        <p:grpSpPr>
          <a:xfrm>
            <a:off x="-4" y="-10828"/>
            <a:ext cx="9144008" cy="6515401"/>
            <a:chOff x="-1" y="-1"/>
            <a:chExt cx="9144007" cy="6515399"/>
          </a:xfrm>
        </p:grpSpPr>
        <p:pic>
          <p:nvPicPr>
            <p:cNvPr id="16" name="Graphic 10" descr="Graphic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57200" y="-1"/>
              <a:ext cx="3429004" cy="3181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Graphic 11" descr="Graphic 1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95401" y="-2"/>
              <a:ext cx="7848605" cy="3522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Graphic 12" descr="Graphic 1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831826" y="2243307"/>
              <a:ext cx="1282979" cy="1108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Graphic 13" descr="Graphic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" y="2972907"/>
              <a:ext cx="2757630" cy="3542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Graphic 14" descr="Graphic 1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" y="2323994"/>
              <a:ext cx="2259135" cy="2895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" name="Title Text"/>
          <p:cNvSpPr txBox="1"/>
          <p:nvPr>
            <p:ph type="title"/>
          </p:nvPr>
        </p:nvSpPr>
        <p:spPr>
          <a:xfrm>
            <a:off x="3276600" y="1213332"/>
            <a:ext cx="5326856" cy="1425580"/>
          </a:xfrm>
          <a:prstGeom prst="rect">
            <a:avLst/>
          </a:prstGeom>
        </p:spPr>
        <p:txBody>
          <a:bodyPr anchor="b"/>
          <a:lstStyle>
            <a:lvl1pPr algn="r">
              <a:defRPr sz="4500">
                <a:solidFill>
                  <a:srgbClr val="26262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4724400" y="3849666"/>
            <a:ext cx="3879056" cy="1234578"/>
          </a:xfrm>
          <a:prstGeom prst="rect">
            <a:avLst/>
          </a:prstGeom>
        </p:spPr>
        <p:txBody>
          <a:bodyPr/>
          <a:lstStyle>
            <a:lvl1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1pPr>
            <a:lvl2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2pPr>
            <a:lvl3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3pPr>
            <a:lvl4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4pPr>
            <a:lvl5pPr marL="0" marR="36576" indent="0">
              <a:buClrTx/>
              <a:buSzTx/>
              <a:buFontTx/>
              <a:buNone/>
              <a:defRPr>
                <a:solidFill>
                  <a:srgbClr val="5C5C5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6416374" y="6092101"/>
            <a:ext cx="273652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0"/>
          <p:cNvGrpSpPr/>
          <p:nvPr/>
        </p:nvGrpSpPr>
        <p:grpSpPr>
          <a:xfrm>
            <a:off x="5105398" y="3138"/>
            <a:ext cx="4038606" cy="1101858"/>
            <a:chOff x="0" y="0"/>
            <a:chExt cx="4038605" cy="1101857"/>
          </a:xfrm>
        </p:grpSpPr>
        <p:pic>
          <p:nvPicPr>
            <p:cNvPr id="40" name="Graphic 11" descr="Graphic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63" y="-1"/>
              <a:ext cx="3897943" cy="750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Graphic 12" descr="Graphic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8079" cy="1101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itle Text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57200" y="1425655"/>
            <a:ext cx="7726682" cy="571503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000"/>
            </a:lvl1pPr>
            <a:lvl2pPr marL="0" indent="64007">
              <a:buClrTx/>
              <a:buSzTx/>
              <a:buFontTx/>
              <a:buNone/>
              <a:defRPr sz="2000"/>
            </a:lvl2pPr>
            <a:lvl3pPr marL="0" indent="64007">
              <a:buClrTx/>
              <a:buSzTx/>
              <a:buFontTx/>
              <a:buNone/>
              <a:defRPr sz="2000"/>
            </a:lvl3pPr>
            <a:lvl4pPr marL="0" indent="64007">
              <a:buClrTx/>
              <a:buSzTx/>
              <a:buFontTx/>
              <a:buNone/>
              <a:defRPr sz="2000"/>
            </a:lvl4pPr>
            <a:lvl5pPr marL="0" indent="64007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0"/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half" idx="1"/>
          </p:nvPr>
        </p:nvSpPr>
        <p:spPr>
          <a:xfrm>
            <a:off x="457200" y="1722434"/>
            <a:ext cx="4038600" cy="4525966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 marL="846770" indent="-309562">
              <a:defRPr sz="2600"/>
            </a:lvl2pPr>
            <a:lvl3pPr marL="1175002" indent="-297180">
              <a:defRPr sz="2600"/>
            </a:lvl3pPr>
            <a:lvl4pPr marL="1465072" indent="-303783">
              <a:defRPr sz="2600"/>
            </a:lvl4pPr>
            <a:lvl5pPr marL="1693672" indent="-303783"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8294704" y="210698"/>
            <a:ext cx="273652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219456" y="1295400"/>
            <a:ext cx="914401" cy="5015864"/>
          </a:xfrm>
          <a:prstGeom prst="rect">
            <a:avLst/>
          </a:prstGeom>
        </p:spPr>
        <p:txBody>
          <a:bodyPr anchor="b"/>
          <a:lstStyle>
            <a:lvl1pPr marR="18288" indent="0" algn="r">
              <a:defRPr b="0" cap="all" sz="2900"/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quarter" idx="1"/>
          </p:nvPr>
        </p:nvSpPr>
        <p:spPr>
          <a:xfrm>
            <a:off x="1135854" y="1295400"/>
            <a:ext cx="2438402" cy="501586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0">
              <a:buClrTx/>
              <a:buSzTx/>
              <a:buFontTx/>
              <a:buNone/>
              <a:defRPr sz="1400"/>
            </a:lvl2pPr>
            <a:lvl3pPr marL="0" indent="0">
              <a:buClrTx/>
              <a:buSzTx/>
              <a:buFontTx/>
              <a:buNone/>
              <a:defRPr sz="1400"/>
            </a:lvl3pPr>
            <a:lvl4pPr marL="0" indent="0">
              <a:buClrTx/>
              <a:buSzTx/>
              <a:buFontTx/>
              <a:buNone/>
              <a:defRPr sz="1400"/>
            </a:lvl4pPr>
            <a:lvl5pPr marL="0" indent="0">
              <a:buClrTx/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8306230" y="210698"/>
            <a:ext cx="273652" cy="264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10"/>
          <p:cNvGrpSpPr/>
          <p:nvPr/>
        </p:nvGrpSpPr>
        <p:grpSpPr>
          <a:xfrm>
            <a:off x="5105398" y="3141"/>
            <a:ext cx="4038603" cy="1101852"/>
            <a:chOff x="0" y="0"/>
            <a:chExt cx="4038601" cy="1101850"/>
          </a:xfrm>
        </p:grpSpPr>
        <p:pic>
          <p:nvPicPr>
            <p:cNvPr id="70" name="Graphic 11" descr="Graphic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63" y="-1"/>
              <a:ext cx="3897939" cy="750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Graphic 12" descr="Graphic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8077" cy="1101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" name="Title Text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82879"/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457200" y="1425655"/>
            <a:ext cx="7726681" cy="571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64007">
              <a:buClrTx/>
              <a:buSzTx/>
              <a:buFontTx/>
              <a:buNone/>
              <a:defRPr sz="2000"/>
            </a:lvl1pPr>
            <a:lvl2pPr marL="0" indent="537209">
              <a:buClrTx/>
              <a:buSzTx/>
              <a:buFontTx/>
              <a:buNone/>
              <a:defRPr sz="2000"/>
            </a:lvl2pPr>
            <a:lvl3pPr marL="0" indent="877824">
              <a:buClrTx/>
              <a:buSzTx/>
              <a:buFontTx/>
              <a:buNone/>
              <a:defRPr sz="2000"/>
            </a:lvl3pPr>
            <a:lvl4pPr marL="0" indent="1161288">
              <a:buClrTx/>
              <a:buSzTx/>
              <a:buFontTx/>
              <a:buNone/>
              <a:defRPr sz="2000"/>
            </a:lvl4pPr>
            <a:lvl5pPr marL="0" indent="1389888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8298512" y="210692"/>
            <a:ext cx="273656" cy="264255"/>
          </a:xfrm>
          <a:prstGeom prst="rect">
            <a:avLst/>
          </a:prstGeom>
        </p:spPr>
        <p:txBody>
          <a:bodyPr lIns="45719" tIns="45719" rIns="45719" bIns="4571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0"/>
          <p:cNvGrpSpPr/>
          <p:nvPr/>
        </p:nvGrpSpPr>
        <p:grpSpPr>
          <a:xfrm>
            <a:off x="5105398" y="3141"/>
            <a:ext cx="4038603" cy="1101852"/>
            <a:chOff x="0" y="0"/>
            <a:chExt cx="4038601" cy="1101850"/>
          </a:xfrm>
        </p:grpSpPr>
        <p:pic>
          <p:nvPicPr>
            <p:cNvPr id="82" name="Graphic 11" descr="Graphic 1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63" y="-1"/>
              <a:ext cx="3897939" cy="750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Graphic 12" descr="Graphic 1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8077" cy="1101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5" name="Title Text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82879"/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457200" y="1425655"/>
            <a:ext cx="7726681" cy="571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64007">
              <a:buClrTx/>
              <a:buSzTx/>
              <a:buFontTx/>
              <a:buNone/>
              <a:defRPr sz="2000"/>
            </a:lvl1pPr>
            <a:lvl2pPr marL="0" indent="537209">
              <a:buClrTx/>
              <a:buSzTx/>
              <a:buFontTx/>
              <a:buNone/>
              <a:defRPr sz="2000"/>
            </a:lvl2pPr>
            <a:lvl3pPr marL="0" indent="877824">
              <a:buClrTx/>
              <a:buSzTx/>
              <a:buFontTx/>
              <a:buNone/>
              <a:defRPr sz="2000"/>
            </a:lvl3pPr>
            <a:lvl4pPr marL="0" indent="1161288">
              <a:buClrTx/>
              <a:buSzTx/>
              <a:buFontTx/>
              <a:buNone/>
              <a:defRPr sz="2000"/>
            </a:lvl4pPr>
            <a:lvl5pPr marL="0" indent="1389888">
              <a:buClrTx/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298512" y="210692"/>
            <a:ext cx="273656" cy="264255"/>
          </a:xfrm>
          <a:prstGeom prst="rect">
            <a:avLst/>
          </a:prstGeom>
        </p:spPr>
        <p:txBody>
          <a:bodyPr lIns="45719" tIns="45719" rIns="45719" bIns="4571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/>
          <p:nvPr/>
        </p:nvGrpSpPr>
        <p:grpSpPr>
          <a:xfrm>
            <a:off x="5105398" y="3138"/>
            <a:ext cx="4038606" cy="1101858"/>
            <a:chOff x="0" y="0"/>
            <a:chExt cx="4038605" cy="1101857"/>
          </a:xfrm>
        </p:grpSpPr>
        <p:pic>
          <p:nvPicPr>
            <p:cNvPr id="2" name="Graphic 17" descr="Graphic 1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63" y="-1"/>
              <a:ext cx="3897943" cy="750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Graphic 18" descr="Graphic 1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8079" cy="11018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" name="Graphic 20" descr="Graphic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307176"/>
            <a:ext cx="1219200" cy="1550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raphic 26" descr="Graphic 2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460" y="4545317"/>
            <a:ext cx="1248462" cy="157033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/>
          <p:nvPr>
            <p:ph type="title"/>
          </p:nvPr>
        </p:nvSpPr>
        <p:spPr>
          <a:xfrm>
            <a:off x="457200" y="365394"/>
            <a:ext cx="4876800" cy="799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8298514" y="210698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b">
            <a:spAutoFit/>
          </a:bodyPr>
          <a:lstStyle>
            <a:lvl1pPr algn="ctr">
              <a:defRPr b="1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</p:sldLayoutIdLst>
  <p:transition xmlns:p14="http://schemas.microsoft.com/office/powerpoint/2010/main" spd="med" advClick="1"/>
  <p:txStyles>
    <p:titleStyle>
      <a:lvl1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1pPr>
      <a:lvl2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2pPr>
      <a:lvl3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3pPr>
      <a:lvl4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4pPr>
      <a:lvl5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5pPr>
      <a:lvl6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6pPr>
      <a:lvl7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7pPr>
      <a:lvl8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8pPr>
      <a:lvl9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chemeClr val="accent1"/>
          </a:solidFill>
          <a:uFillTx/>
          <a:latin typeface="Segoe UI"/>
          <a:ea typeface="Segoe UI"/>
          <a:cs typeface="Segoe UI"/>
          <a:sym typeface="Segoe UI"/>
        </a:defRPr>
      </a:lvl9pPr>
    </p:titleStyle>
    <p:bodyStyle>
      <a:lvl1pPr marL="448055" marR="0" indent="-384047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1pPr>
      <a:lvl2pPr marL="870585" marR="0" indent="-333375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95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2pPr>
      <a:lvl3pPr marL="1197863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3pPr>
      <a:lvl4pPr marL="1488438" marR="0" indent="-32714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4pPr>
      <a:lvl5pPr marL="1717038" marR="0" indent="-32714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5pPr>
      <a:lvl6pPr marL="1945638" marR="0" indent="-327149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6pPr>
      <a:lvl7pPr marL="2242566" marR="0" indent="-368044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7pPr>
      <a:lvl8pPr marL="2423159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8pPr>
      <a:lvl9pPr marL="2651759" marR="0" indent="-3200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●"/>
        <a:tabLst/>
        <a:defRPr b="0" baseline="0" cap="none" i="0" spc="0" strike="noStrike" sz="2800" u="none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"/>
          <p:cNvSpPr txBox="1"/>
          <p:nvPr>
            <p:ph type="ctrTitle"/>
          </p:nvPr>
        </p:nvSpPr>
        <p:spPr>
          <a:xfrm>
            <a:off x="2207328" y="415918"/>
            <a:ext cx="6588081" cy="2393376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11</a:t>
            </a:r>
          </a:p>
        </p:txBody>
      </p:sp>
      <p:sp>
        <p:nvSpPr>
          <p:cNvPr id="97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90" cy="1234578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"/>
          <p:cNvSpPr txBox="1"/>
          <p:nvPr>
            <p:ph type="title"/>
          </p:nvPr>
        </p:nvSpPr>
        <p:spPr>
          <a:xfrm>
            <a:off x="388348" y="474946"/>
            <a:ext cx="4638674" cy="675928"/>
          </a:xfrm>
          <a:prstGeom prst="rect">
            <a:avLst/>
          </a:prstGeom>
        </p:spPr>
        <p:txBody>
          <a:bodyPr/>
          <a:lstStyle>
            <a:lvl1pPr indent="170076" defTabSz="850391">
              <a:defRPr sz="370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38" name="Slide Number Placeholder 5"/>
          <p:cNvSpPr txBox="1"/>
          <p:nvPr>
            <p:ph type="sldNum" sz="quarter" idx="4294967295"/>
          </p:nvPr>
        </p:nvSpPr>
        <p:spPr>
          <a:xfrm>
            <a:off x="8298512" y="210693"/>
            <a:ext cx="273653" cy="264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Các vấn đề lỗi phát sinh trong quá trình triển khai ứng dụng :"/>
          <p:cNvSpPr txBox="1"/>
          <p:nvPr/>
        </p:nvSpPr>
        <p:spPr>
          <a:xfrm>
            <a:off x="466723" y="1322091"/>
            <a:ext cx="6255464" cy="617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Các vấn đề lỗi phát sinh trong quá trình triển khai ứng dụng 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pic>
        <p:nvPicPr>
          <p:cNvPr id="140" name="Screen Shot 2021-11-05 at 17.22.58.png" descr="Screen Shot 2021-11-05 at 17.22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895" y="2029583"/>
            <a:ext cx="6836210" cy="4210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81049" defTabSz="905255">
              <a:defRPr sz="3900"/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43" name="Slide Number Placeholder 5"/>
          <p:cNvSpPr txBox="1"/>
          <p:nvPr>
            <p:ph type="sldNum" sz="quarter" idx="4294967295"/>
          </p:nvPr>
        </p:nvSpPr>
        <p:spPr>
          <a:xfrm>
            <a:off x="8302717" y="210693"/>
            <a:ext cx="265243" cy="264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" name="* Cải tiến giao diện Web cho ứng dụng"/>
          <p:cNvSpPr txBox="1"/>
          <p:nvPr/>
        </p:nvSpPr>
        <p:spPr>
          <a:xfrm>
            <a:off x="611317" y="2156060"/>
            <a:ext cx="5198486" cy="42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Cải tiến giao diện Web cho ứng dụng </a:t>
            </a:r>
          </a:p>
        </p:txBody>
      </p:sp>
      <p:sp>
        <p:nvSpPr>
          <p:cNvPr id="145" name="* Fix lỗi tạo user"/>
          <p:cNvSpPr txBox="1"/>
          <p:nvPr/>
        </p:nvSpPr>
        <p:spPr>
          <a:xfrm>
            <a:off x="598383" y="1496448"/>
            <a:ext cx="3038996" cy="4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Fix lỗi tạo AWS CLI</a:t>
            </a:r>
          </a:p>
        </p:txBody>
      </p:sp>
      <p:pic>
        <p:nvPicPr>
          <p:cNvPr id="146" name="Screen Shot 2021-11-05 at 17.27.35.png" descr="Screen Shot 2021-11-05 at 17.2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812" y="3225706"/>
            <a:ext cx="6083302" cy="1968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"/>
          <p:cNvSpPr txBox="1"/>
          <p:nvPr>
            <p:ph type="ctrTitle"/>
          </p:nvPr>
        </p:nvSpPr>
        <p:spPr>
          <a:xfrm>
            <a:off x="2198109" y="471226"/>
            <a:ext cx="6588084" cy="2393373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12</a:t>
            </a:r>
          </a:p>
        </p:txBody>
      </p:sp>
      <p:sp>
        <p:nvSpPr>
          <p:cNvPr id="149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90" cy="1234578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"/>
          <p:cNvSpPr txBox="1"/>
          <p:nvPr>
            <p:ph type="title"/>
          </p:nvPr>
        </p:nvSpPr>
        <p:spPr>
          <a:xfrm>
            <a:off x="466725" y="381198"/>
            <a:ext cx="3847578" cy="675926"/>
          </a:xfrm>
          <a:prstGeom prst="rect">
            <a:avLst/>
          </a:prstGeom>
        </p:spPr>
        <p:txBody>
          <a:bodyPr/>
          <a:lstStyle>
            <a:lvl1pPr indent="148131" defTabSz="740662">
              <a:defRPr sz="3200"/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52" name="Slide Number Placeholder 5"/>
          <p:cNvSpPr txBox="1"/>
          <p:nvPr>
            <p:ph type="sldNum" sz="quarter" idx="4294967295"/>
          </p:nvPr>
        </p:nvSpPr>
        <p:spPr>
          <a:xfrm>
            <a:off x="8298512" y="210693"/>
            <a:ext cx="273653" cy="264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* Cải tiến giao diện Web cho ứng dụng"/>
          <p:cNvSpPr txBox="1"/>
          <p:nvPr/>
        </p:nvSpPr>
        <p:spPr>
          <a:xfrm>
            <a:off x="611317" y="2156060"/>
            <a:ext cx="5198486" cy="42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Cải tiến giao diện Web cho ứng dụng </a:t>
            </a:r>
          </a:p>
        </p:txBody>
      </p:sp>
      <p:sp>
        <p:nvSpPr>
          <p:cNvPr id="154" name="* Fix lỗi tạo user"/>
          <p:cNvSpPr txBox="1"/>
          <p:nvPr/>
        </p:nvSpPr>
        <p:spPr>
          <a:xfrm>
            <a:off x="598383" y="1496448"/>
            <a:ext cx="3038996" cy="4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* Fix lỗi tạo AWS CLI</a:t>
            </a:r>
          </a:p>
        </p:txBody>
      </p:sp>
      <p:pic>
        <p:nvPicPr>
          <p:cNvPr id="155" name="Screen Shot 2021-11-05 at 17.27.35.png" descr="Screen Shot 2021-11-05 at 17.2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812" y="3225706"/>
            <a:ext cx="6083302" cy="196850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ctangle 1"/>
          <p:cNvSpPr txBox="1"/>
          <p:nvPr/>
        </p:nvSpPr>
        <p:spPr>
          <a:xfrm>
            <a:off x="4022725" y="747858"/>
            <a:ext cx="3847578" cy="67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1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Của tuần 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 Placeholder 5"/>
          <p:cNvSpPr txBox="1"/>
          <p:nvPr>
            <p:ph type="sldNum" sz="quarter" idx="4294967295"/>
          </p:nvPr>
        </p:nvSpPr>
        <p:spPr>
          <a:xfrm>
            <a:off x="8298512" y="210693"/>
            <a:ext cx="273653" cy="264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* Fix lỗi tạo user"/>
          <p:cNvSpPr txBox="1"/>
          <p:nvPr/>
        </p:nvSpPr>
        <p:spPr>
          <a:xfrm>
            <a:off x="598383" y="1496448"/>
            <a:ext cx="3268439" cy="4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1/ Fix lỗi tạo AWS CLI </a:t>
            </a:r>
          </a:p>
        </p:txBody>
      </p:sp>
      <p:sp>
        <p:nvSpPr>
          <p:cNvPr id="160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61" name="Screen Shot 2021-11-12 at 17.36.28.png" descr="Screen Shot 2021-11-12 at 17.3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638" y="1951048"/>
            <a:ext cx="7620314" cy="4529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ến độ thực hiện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64" name="Cách Fix:"/>
          <p:cNvSpPr txBox="1"/>
          <p:nvPr/>
        </p:nvSpPr>
        <p:spPr>
          <a:xfrm>
            <a:off x="275316" y="4214729"/>
            <a:ext cx="973331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Cách Fix: </a:t>
            </a:r>
          </a:p>
        </p:txBody>
      </p:sp>
      <p:pic>
        <p:nvPicPr>
          <p:cNvPr id="165" name="Screen Shot 2021-11-12 at 17.42.59.png" descr="Screen Shot 2021-11-12 at 17.42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345" y="4949771"/>
            <a:ext cx="6296717" cy="812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21-11-12 at 17.44.51.png" descr="Screen Shot 2021-11-12 at 17.44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858" y="1051021"/>
            <a:ext cx="8276284" cy="276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ến độ thực hiện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69" name="Screen Shot 2021-11-12 at 17.46.14.png" descr="Screen Shot 2021-11-12 at 17.46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921" y="1108598"/>
            <a:ext cx="4007049" cy="255388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MacOS:"/>
          <p:cNvSpPr txBox="1"/>
          <p:nvPr/>
        </p:nvSpPr>
        <p:spPr>
          <a:xfrm>
            <a:off x="173922" y="1218207"/>
            <a:ext cx="823311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MacOS:</a:t>
            </a:r>
          </a:p>
        </p:txBody>
      </p:sp>
      <p:pic>
        <p:nvPicPr>
          <p:cNvPr id="171" name="Screen Shot 2021-11-12 at 17.47.37.png" descr="Screen Shot 2021-11-12 at 17.4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9881" y="3713958"/>
            <a:ext cx="4832447" cy="2950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21-11-12 at 17.48.18.png" descr="Screen Shot 2021-11-12 at 17.48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482" y="3794652"/>
            <a:ext cx="3815997" cy="194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 Shot 2021-11-12 at 18.01.02.png" descr="Screen Shot 2021-11-12 at 18.01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55661" y="877815"/>
            <a:ext cx="3338899" cy="278467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=&gt;&gt;"/>
          <p:cNvSpPr txBox="1"/>
          <p:nvPr/>
        </p:nvSpPr>
        <p:spPr>
          <a:xfrm>
            <a:off x="4847316" y="2103607"/>
            <a:ext cx="445698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=&gt;&gt;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73" grpId="3"/>
      <p:bldP build="whole" bldLvl="1" animBg="1" rev="0" advAuto="0" spid="169" grpId="1"/>
      <p:bldP build="whole" bldLvl="1" animBg="1" rev="0" advAuto="0" spid="172" grpId="4"/>
      <p:bldP build="whole" bldLvl="1" animBg="1" rev="0" advAuto="0" spid="171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ến độ thực hiện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177" name="Screen Shot 2021-11-12 at 17.49.17.png" descr="Screen Shot 2021-11-12 at 17.49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023" y="4079023"/>
            <a:ext cx="8573955" cy="212584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Kết Quả:"/>
          <p:cNvSpPr txBox="1"/>
          <p:nvPr/>
        </p:nvSpPr>
        <p:spPr>
          <a:xfrm>
            <a:off x="247663" y="1097220"/>
            <a:ext cx="955806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Kết Quả: </a:t>
            </a:r>
          </a:p>
        </p:txBody>
      </p:sp>
      <p:pic>
        <p:nvPicPr>
          <p:cNvPr id="179" name="Screen Shot 2021-11-12 at 17.50.17.png" descr="Screen Shot 2021-11-12 at 17.50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690" y="1392518"/>
            <a:ext cx="6123425" cy="199311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=&gt;&gt;"/>
          <p:cNvSpPr txBox="1"/>
          <p:nvPr/>
        </p:nvSpPr>
        <p:spPr>
          <a:xfrm rot="4728164">
            <a:off x="4331124" y="3740923"/>
            <a:ext cx="748561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400" indent="38100"/>
          </a:lstStyle>
          <a:p>
            <a:pPr/>
            <a:r>
              <a:t>=&gt;&gt;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77" grpId="3"/>
      <p:bldP build="whole" bldLvl="1" animBg="1" rev="0" advAuto="0" spid="17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ến độ thực hiện"/>
          <p:cNvSpPr txBox="1"/>
          <p:nvPr>
            <p:ph type="title"/>
          </p:nvPr>
        </p:nvSpPr>
        <p:spPr>
          <a:xfrm>
            <a:off x="282369" y="216104"/>
            <a:ext cx="4638676" cy="675928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83" name="2/Cải tiến giao diện Web cho ứng dụng:"/>
          <p:cNvSpPr txBox="1"/>
          <p:nvPr/>
        </p:nvSpPr>
        <p:spPr>
          <a:xfrm>
            <a:off x="92335" y="1090210"/>
            <a:ext cx="5328420" cy="42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2/Cải tiến giao diện Web cho ứng dụng: </a:t>
            </a:r>
          </a:p>
        </p:txBody>
      </p:sp>
      <p:pic>
        <p:nvPicPr>
          <p:cNvPr id="184" name="Screen Shot 2021-11-05 at 17.27.35.png" descr="Screen Shot 2021-11-05 at 17.2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843" y="1713171"/>
            <a:ext cx="4436238" cy="143552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=&gt;&gt;"/>
          <p:cNvSpPr txBox="1"/>
          <p:nvPr/>
        </p:nvSpPr>
        <p:spPr>
          <a:xfrm rot="4728164">
            <a:off x="3246353" y="2616359"/>
            <a:ext cx="748561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R="25400" indent="38100"/>
          </a:lstStyle>
          <a:p>
            <a:pPr/>
            <a:r>
              <a:t>=&gt;&gt;</a:t>
            </a:r>
          </a:p>
        </p:txBody>
      </p:sp>
      <p:pic>
        <p:nvPicPr>
          <p:cNvPr id="186" name="Screen Shot 2021-11-12 at 17.55.02.png" descr="Screen Shot 2021-11-12 at 17.5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5391" y="2843706"/>
            <a:ext cx="6543318" cy="3991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2"/>
      <p:bldP build="whole" bldLvl="1" animBg="1" rev="0" advAuto="0" spid="186" grpId="3"/>
      <p:bldP build="whole" bldLvl="1" animBg="1" rev="0" advAuto="0" spid="18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Vấn đề phát sinh"/>
          <p:cNvSpPr txBox="1"/>
          <p:nvPr>
            <p:ph type="title"/>
          </p:nvPr>
        </p:nvSpPr>
        <p:spPr>
          <a:xfrm>
            <a:off x="388348" y="474946"/>
            <a:ext cx="4638674" cy="675928"/>
          </a:xfrm>
          <a:prstGeom prst="rect">
            <a:avLst/>
          </a:prstGeom>
        </p:spPr>
        <p:txBody>
          <a:bodyPr/>
          <a:lstStyle>
            <a:lvl1pPr indent="170076" defTabSz="850391">
              <a:defRPr sz="370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89" name="* Chưa kết nối giữa Back End và Front End"/>
          <p:cNvSpPr txBox="1"/>
          <p:nvPr/>
        </p:nvSpPr>
        <p:spPr>
          <a:xfrm>
            <a:off x="561066" y="1594046"/>
            <a:ext cx="6167569" cy="444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/>
            </a:lvl1pPr>
          </a:lstStyle>
          <a:p>
            <a:pPr/>
            <a:r>
              <a:t>* Chưa kết nối giữa Back End và Front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graphicFrame>
        <p:nvGraphicFramePr>
          <p:cNvPr id="100" name="Table 3"/>
          <p:cNvGraphicFramePr/>
          <p:nvPr/>
        </p:nvGraphicFramePr>
        <p:xfrm>
          <a:off x="118533" y="2370664"/>
          <a:ext cx="8790335" cy="224367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758066"/>
                <a:gridCol w="1758066"/>
                <a:gridCol w="1839112"/>
                <a:gridCol w="1677021"/>
                <a:gridCol w="1758066"/>
              </a:tblGrid>
              <a:tr h="1121834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27/10 - 5/11/2021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5/11 - 12/11/2021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12/11 - 19/11/2021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19/11 - 26/11/2021</a:t>
                      </a:r>
                    </a:p>
                  </a:txBody>
                  <a:tcPr marL="19050" marR="19050" marT="19050" marB="1905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solidFill>
                            <a:srgbClr val="FFFFFF"/>
                          </a:solidFill>
                          <a:sym typeface="Calibri"/>
                        </a:rPr>
                        <a:t>26/11 - 3/12/2021</a:t>
                      </a:r>
                    </a:p>
                  </a:txBody>
                  <a:tcPr marL="19050" marR="19050" marT="19050" marB="19050" anchor="ctr" anchorCtr="0" horzOverflow="overflow"/>
                </a:tc>
              </a:tr>
              <a:tr h="1121834"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Nghiên cứu lý thuyết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Chọn đề tài, cài đặt, viết demo, phát hiện lỗi.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Báo cáo nhận góp ý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Trình bày nội dung báo cáo về lý thuyết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Set up và viết demo minh họa đơn giản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Chốt nội dung lý thuyết và viết báo cáo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Hoàn thiện demo minh họa 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Mở rộng ứng dụng minh họa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Hoàn thiện báo cáo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Hoàn thiện ứng dụng 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Nhận góp ý từ GV về tất cả nội dung trên.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Điều chỉnh và hoàn thiện theo góp ý.</a:t>
                      </a:r>
                      <a:endParaRPr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algn="l">
                        <a:defRPr b="0" sz="1400"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Xác nhận Bản báo cáo và ứng dụng cuối kỳ.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1"/>
          <p:cNvSpPr txBox="1"/>
          <p:nvPr/>
        </p:nvSpPr>
        <p:spPr>
          <a:xfrm>
            <a:off x="466725" y="381198"/>
            <a:ext cx="4638674" cy="67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1049" defTabSz="905255">
              <a:defRPr b="1" sz="3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92" name="* Kết nối giữa Back End và Front End"/>
          <p:cNvSpPr txBox="1"/>
          <p:nvPr/>
        </p:nvSpPr>
        <p:spPr>
          <a:xfrm>
            <a:off x="561066" y="1640134"/>
            <a:ext cx="5166768" cy="434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700"/>
            </a:lvl1pPr>
          </a:lstStyle>
          <a:p>
            <a:pPr/>
            <a:r>
              <a:t>* Kết nối giữa Back End và Front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"/>
          <p:cNvSpPr txBox="1"/>
          <p:nvPr>
            <p:ph type="ctrTitle"/>
          </p:nvPr>
        </p:nvSpPr>
        <p:spPr>
          <a:xfrm>
            <a:off x="2198109" y="471226"/>
            <a:ext cx="6588084" cy="2393373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13</a:t>
            </a:r>
          </a:p>
        </p:txBody>
      </p:sp>
      <p:sp>
        <p:nvSpPr>
          <p:cNvPr id="195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90" cy="1234578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"/>
          <p:cNvSpPr txBox="1"/>
          <p:nvPr/>
        </p:nvSpPr>
        <p:spPr>
          <a:xfrm>
            <a:off x="42281" y="113518"/>
            <a:ext cx="4638674" cy="67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32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198" name="* Kết nối giữa Back End và Front End"/>
          <p:cNvSpPr txBox="1"/>
          <p:nvPr/>
        </p:nvSpPr>
        <p:spPr>
          <a:xfrm>
            <a:off x="561066" y="1640133"/>
            <a:ext cx="6104292" cy="49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* Kết nối giữa Back End và Front End</a:t>
            </a:r>
          </a:p>
        </p:txBody>
      </p:sp>
      <p:sp>
        <p:nvSpPr>
          <p:cNvPr id="199" name="Rectangle 1"/>
          <p:cNvSpPr txBox="1"/>
          <p:nvPr/>
        </p:nvSpPr>
        <p:spPr>
          <a:xfrm>
            <a:off x="3121935" y="618922"/>
            <a:ext cx="4638674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2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Của tuần 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 Placeholder 5"/>
          <p:cNvSpPr txBox="1"/>
          <p:nvPr>
            <p:ph type="sldNum" sz="quarter" idx="4294967295"/>
          </p:nvPr>
        </p:nvSpPr>
        <p:spPr>
          <a:xfrm>
            <a:off x="8298512" y="210693"/>
            <a:ext cx="273653" cy="264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* Fix lỗi tạo user"/>
          <p:cNvSpPr txBox="1"/>
          <p:nvPr/>
        </p:nvSpPr>
        <p:spPr>
          <a:xfrm>
            <a:off x="44760" y="1016642"/>
            <a:ext cx="5699610" cy="4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1/ Kết nối giữa Front End và Back End :</a:t>
            </a:r>
          </a:p>
        </p:txBody>
      </p:sp>
      <p:sp>
        <p:nvSpPr>
          <p:cNvPr id="203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pic>
        <p:nvPicPr>
          <p:cNvPr id="204" name="Screen Shot 2021-11-19 at 16.20.21.png" descr="Screen Shot 2021-11-19 at 16.20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66" y="1483084"/>
            <a:ext cx="8626067" cy="5391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ến độ thực hiện"/>
          <p:cNvSpPr txBox="1"/>
          <p:nvPr>
            <p:ph type="title"/>
          </p:nvPr>
        </p:nvSpPr>
        <p:spPr>
          <a:xfrm>
            <a:off x="97642" y="42980"/>
            <a:ext cx="4638676" cy="675929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07" name="* Fix lỗi tạo user"/>
          <p:cNvSpPr txBox="1"/>
          <p:nvPr/>
        </p:nvSpPr>
        <p:spPr>
          <a:xfrm>
            <a:off x="-1375" y="785966"/>
            <a:ext cx="5699610" cy="44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1/ Kết nối giữa Front End và Back End :</a:t>
            </a:r>
          </a:p>
        </p:txBody>
      </p:sp>
      <p:sp>
        <p:nvSpPr>
          <p:cNvPr id="208" name="*Kết quả Demo :"/>
          <p:cNvSpPr txBox="1"/>
          <p:nvPr/>
        </p:nvSpPr>
        <p:spPr>
          <a:xfrm>
            <a:off x="68229" y="1204825"/>
            <a:ext cx="1696858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*Kết quả Demo : </a:t>
            </a:r>
          </a:p>
        </p:txBody>
      </p:sp>
      <p:pic>
        <p:nvPicPr>
          <p:cNvPr id="209" name="HK1.png" descr="HK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547" y="2329109"/>
            <a:ext cx="7275533" cy="2199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21-11-19 at 01.17.11.png" descr="Screen Shot 2021-11-19 at 01.17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655" y="1515139"/>
            <a:ext cx="8486690" cy="5307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ấn đề phát sinh"/>
          <p:cNvSpPr txBox="1"/>
          <p:nvPr>
            <p:ph type="title"/>
          </p:nvPr>
        </p:nvSpPr>
        <p:spPr>
          <a:xfrm>
            <a:off x="194580" y="216104"/>
            <a:ext cx="4638674" cy="675928"/>
          </a:xfrm>
          <a:prstGeom prst="rect">
            <a:avLst/>
          </a:prstGeom>
        </p:spPr>
        <p:txBody>
          <a:bodyPr/>
          <a:lstStyle>
            <a:lvl1pPr indent="170076" defTabSz="850391">
              <a:defRPr sz="370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213" name="* Chưa render Data dạng Table một cách chuẩn"/>
          <p:cNvSpPr txBox="1"/>
          <p:nvPr/>
        </p:nvSpPr>
        <p:spPr>
          <a:xfrm>
            <a:off x="455764" y="1417048"/>
            <a:ext cx="6267327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Chưa render Data dạng Table một cách chuẩn </a:t>
            </a:r>
          </a:p>
        </p:txBody>
      </p:sp>
      <p:sp>
        <p:nvSpPr>
          <p:cNvPr id="214" name="* Vấn đề về Deloy Web"/>
          <p:cNvSpPr txBox="1"/>
          <p:nvPr/>
        </p:nvSpPr>
        <p:spPr>
          <a:xfrm>
            <a:off x="455764" y="2226848"/>
            <a:ext cx="3136976" cy="41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Vấn đề về Deloy Web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* Render Data dạng Table một cách chuẩn"/>
          <p:cNvSpPr txBox="1"/>
          <p:nvPr/>
        </p:nvSpPr>
        <p:spPr>
          <a:xfrm>
            <a:off x="455764" y="1417048"/>
            <a:ext cx="5576362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Render Data dạng Table một cách chuẩn </a:t>
            </a:r>
          </a:p>
        </p:txBody>
      </p:sp>
      <p:sp>
        <p:nvSpPr>
          <p:cNvPr id="217" name="* Deloy Web"/>
          <p:cNvSpPr txBox="1"/>
          <p:nvPr/>
        </p:nvSpPr>
        <p:spPr>
          <a:xfrm>
            <a:off x="455765" y="2226848"/>
            <a:ext cx="1808839" cy="41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Deloy Web </a:t>
            </a:r>
          </a:p>
        </p:txBody>
      </p:sp>
      <p:sp>
        <p:nvSpPr>
          <p:cNvPr id="218" name="Rectangle 1"/>
          <p:cNvSpPr txBox="1"/>
          <p:nvPr/>
        </p:nvSpPr>
        <p:spPr>
          <a:xfrm>
            <a:off x="291411" y="216104"/>
            <a:ext cx="4638674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1049" defTabSz="905255">
              <a:defRPr b="1" sz="3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219" name="* Một số yêu cầu khác mà thầy đưa ra …."/>
          <p:cNvSpPr txBox="1"/>
          <p:nvPr/>
        </p:nvSpPr>
        <p:spPr>
          <a:xfrm>
            <a:off x="455765" y="3036651"/>
            <a:ext cx="5372497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Một số yêu cầu khác mà thầy đưa ra 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1"/>
          <p:cNvSpPr txBox="1"/>
          <p:nvPr>
            <p:ph type="ctrTitle"/>
          </p:nvPr>
        </p:nvSpPr>
        <p:spPr>
          <a:xfrm>
            <a:off x="2198109" y="471226"/>
            <a:ext cx="6588084" cy="2393373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 14</a:t>
            </a:r>
          </a:p>
        </p:txBody>
      </p:sp>
      <p:sp>
        <p:nvSpPr>
          <p:cNvPr id="222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90" cy="1234578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* Render Data dạng Table một cách chuẩn"/>
          <p:cNvSpPr txBox="1"/>
          <p:nvPr/>
        </p:nvSpPr>
        <p:spPr>
          <a:xfrm>
            <a:off x="455764" y="1417048"/>
            <a:ext cx="5576362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Render Data dạng Table một cách chuẩn </a:t>
            </a:r>
          </a:p>
        </p:txBody>
      </p:sp>
      <p:sp>
        <p:nvSpPr>
          <p:cNvPr id="225" name="Rectangle 1"/>
          <p:cNvSpPr txBox="1"/>
          <p:nvPr/>
        </p:nvSpPr>
        <p:spPr>
          <a:xfrm>
            <a:off x="59564" y="95543"/>
            <a:ext cx="4638676" cy="67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35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  <p:sp>
        <p:nvSpPr>
          <p:cNvPr id="226" name="* Một số yêu cầu khác mà thầy đưa ra …."/>
          <p:cNvSpPr txBox="1"/>
          <p:nvPr/>
        </p:nvSpPr>
        <p:spPr>
          <a:xfrm>
            <a:off x="427944" y="2144166"/>
            <a:ext cx="5372497" cy="41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Một số yêu cầu khác mà thầy đưa ra ….</a:t>
            </a:r>
          </a:p>
        </p:txBody>
      </p:sp>
      <p:sp>
        <p:nvSpPr>
          <p:cNvPr id="227" name="Rectangle 1"/>
          <p:cNvSpPr txBox="1"/>
          <p:nvPr/>
        </p:nvSpPr>
        <p:spPr>
          <a:xfrm>
            <a:off x="3196125" y="618922"/>
            <a:ext cx="4638676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2879">
              <a:defRPr b="1" sz="27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Của tuần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ến độ thực hiện"/>
          <p:cNvSpPr txBox="1"/>
          <p:nvPr>
            <p:ph type="title"/>
          </p:nvPr>
        </p:nvSpPr>
        <p:spPr>
          <a:xfrm>
            <a:off x="225605" y="288458"/>
            <a:ext cx="4638676" cy="675928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30" name="1/Tạo được Form Login :"/>
          <p:cNvSpPr txBox="1"/>
          <p:nvPr/>
        </p:nvSpPr>
        <p:spPr>
          <a:xfrm>
            <a:off x="66264" y="1185201"/>
            <a:ext cx="3400369" cy="41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1/Tạo được Form Login :  </a:t>
            </a:r>
          </a:p>
        </p:txBody>
      </p:sp>
      <p:pic>
        <p:nvPicPr>
          <p:cNvPr id="231" name="Screen Shot 2021-11-29 at 13.25.13.png" descr="Screen Shot 2021-11-29 at 13.25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857" y="2041955"/>
            <a:ext cx="7954286" cy="474976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Thay vì việc sửa AWS CLI trong code trước khi run thì nay đã có form login"/>
          <p:cNvSpPr txBox="1"/>
          <p:nvPr/>
        </p:nvSpPr>
        <p:spPr>
          <a:xfrm>
            <a:off x="222815" y="1654568"/>
            <a:ext cx="6986805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Thay vì việc sửa AWS CLI trong code trước khi run thì nay đã có form login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Placeholder 3"/>
          <p:cNvSpPr txBox="1"/>
          <p:nvPr>
            <p:ph type="title"/>
          </p:nvPr>
        </p:nvSpPr>
        <p:spPr>
          <a:xfrm>
            <a:off x="370929" y="1226388"/>
            <a:ext cx="4638678" cy="6762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OCR LÀ GÌ?</a:t>
            </a:r>
          </a:p>
        </p:txBody>
      </p:sp>
      <p:sp>
        <p:nvSpPr>
          <p:cNvPr id="103" name="TextBox 4"/>
          <p:cNvSpPr txBox="1"/>
          <p:nvPr/>
        </p:nvSpPr>
        <p:spPr>
          <a:xfrm>
            <a:off x="512445" y="1938293"/>
            <a:ext cx="8173237" cy="4659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r>
              <a:t>OCR là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t thu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t ng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khá quen thu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c 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vi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</a:t>
            </a:r>
            <a:r>
              <a:rPr>
                <a:latin typeface="Arial"/>
                <a:ea typeface="Arial"/>
                <a:cs typeface="Arial"/>
                <a:sym typeface="Arial"/>
              </a:rPr>
              <a:t>ắ</a:t>
            </a:r>
            <a:r>
              <a:t>t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c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m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Optical Character Recognitio, t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m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ị</a:t>
            </a:r>
            <a:r>
              <a:t>ch là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ký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ự </a:t>
            </a:r>
            <a:r>
              <a:t>b</a:t>
            </a:r>
            <a:r>
              <a:rPr>
                <a:latin typeface="Arial"/>
                <a:ea typeface="Arial"/>
                <a:cs typeface="Arial"/>
                <a:sym typeface="Arial"/>
              </a:rPr>
              <a:t>ằ</a:t>
            </a:r>
            <a:r>
              <a:t>ng quang h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c. Đây là công ngh</a:t>
            </a:r>
            <a:r>
              <a:rPr>
                <a:latin typeface="Arial"/>
                <a:ea typeface="Arial"/>
                <a:cs typeface="Arial"/>
                <a:sym typeface="Arial"/>
              </a:rPr>
              <a:t>ệ </a:t>
            </a:r>
            <a:r>
              <a:t>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áp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“đ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c” n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i dung trên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t file 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nh thành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ị</a:t>
            </a:r>
            <a:r>
              <a:t>nh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văn b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ố</a:t>
            </a:r>
            <a: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r>
              <a:t>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trư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c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n nay, công ngh</a:t>
            </a:r>
            <a:r>
              <a:rPr>
                <a:latin typeface="Arial"/>
                <a:ea typeface="Arial"/>
                <a:cs typeface="Arial"/>
                <a:sym typeface="Arial"/>
              </a:rPr>
              <a:t>ệ </a:t>
            </a:r>
            <a:r>
              <a:t>này có khá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h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ế </a:t>
            </a:r>
            <a:r>
              <a:t>dù đã xu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n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r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lâu như: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r>
              <a:t>  -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l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n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m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ử </a:t>
            </a:r>
            <a:r>
              <a:t>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OCR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ỉ </a:t>
            </a:r>
            <a:r>
              <a:t>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kho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ng 80 - 90% trên hình 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nh rõ nét.</a:t>
            </a:r>
            <a:br/>
            <a:r>
              <a:t>  -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ố</a:t>
            </a:r>
            <a:r>
              <a:t>i v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i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</a:t>
            </a:r>
            <a:r>
              <a:t>ng hình 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nh có màu n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n mà màu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không có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chênh l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ch, hay các hình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p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vi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tay thì k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qu</a:t>
            </a:r>
            <a:r>
              <a:rPr>
                <a:latin typeface="Arial"/>
                <a:ea typeface="Arial"/>
                <a:cs typeface="Arial"/>
                <a:sym typeface="Arial"/>
              </a:rPr>
              <a:t>ả </a:t>
            </a:r>
            <a:r>
              <a:t>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ng không kh</a:t>
            </a:r>
            <a:r>
              <a:rPr>
                <a:latin typeface="Arial"/>
                <a:ea typeface="Arial"/>
                <a:cs typeface="Arial"/>
                <a:sym typeface="Arial"/>
              </a:rPr>
              <a:t>ả </a:t>
            </a:r>
            <a:r>
              <a:t>quan cho l</a:t>
            </a:r>
            <a:r>
              <a:rPr>
                <a:latin typeface="Arial"/>
                <a:ea typeface="Arial"/>
                <a:cs typeface="Arial"/>
                <a:sym typeface="Arial"/>
              </a:rPr>
              <a:t>ắ</a:t>
            </a:r>
            <a:r>
              <a:t>m.</a:t>
            </a:r>
            <a:br/>
            <a:r>
              <a:t>  -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n th</a:t>
            </a:r>
            <a:r>
              <a:rPr>
                <a:latin typeface="Arial"/>
                <a:ea typeface="Arial"/>
                <a:cs typeface="Arial"/>
                <a:sym typeface="Arial"/>
              </a:rPr>
              <a:t>ờ</a:t>
            </a:r>
            <a:r>
              <a:t>i đi</a:t>
            </a:r>
            <a:r>
              <a:rPr>
                <a:latin typeface="Arial"/>
                <a:ea typeface="Arial"/>
                <a:cs typeface="Arial"/>
                <a:sym typeface="Arial"/>
              </a:rPr>
              <a:t>ể</a:t>
            </a:r>
            <a:r>
              <a:t>m 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n t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i thì OCR chưa th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h</a:t>
            </a:r>
            <a:r>
              <a:rPr>
                <a:latin typeface="Arial"/>
                <a:ea typeface="Arial"/>
                <a:cs typeface="Arial"/>
                <a:sym typeface="Arial"/>
              </a:rPr>
              <a:t>ỗ </a:t>
            </a:r>
            <a:r>
              <a:t>tr</a:t>
            </a:r>
            <a:r>
              <a:rPr>
                <a:latin typeface="Arial"/>
                <a:ea typeface="Arial"/>
                <a:cs typeface="Arial"/>
                <a:sym typeface="Arial"/>
              </a:rPr>
              <a:t>ợ </a:t>
            </a:r>
            <a:r>
              <a:t>t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c</a:t>
            </a:r>
            <a:r>
              <a:rPr>
                <a:latin typeface="Arial"/>
                <a:ea typeface="Arial"/>
                <a:cs typeface="Arial"/>
                <a:sym typeface="Arial"/>
              </a:rPr>
              <a:t>ả </a:t>
            </a:r>
            <a:r>
              <a:t>các ngôn ng</a:t>
            </a:r>
            <a:r>
              <a:rPr>
                <a:latin typeface="Arial"/>
                <a:ea typeface="Arial"/>
                <a:cs typeface="Arial"/>
                <a:sym typeface="Arial"/>
              </a:rPr>
              <a:t>ữ</a:t>
            </a:r>
            <a:r>
              <a:t>.</a:t>
            </a:r>
          </a:p>
          <a:p>
            <a:pPr>
              <a:defRPr>
                <a:solidFill>
                  <a:srgbClr val="333333"/>
                </a:solidFill>
                <a:latin typeface="NotoSans"/>
                <a:ea typeface="NotoSans"/>
                <a:cs typeface="NotoSans"/>
                <a:sym typeface="NotoSans"/>
              </a:defRPr>
            </a:pPr>
            <a:br/>
            <a:r>
              <a:t>Chính vì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</a:t>
            </a:r>
            <a:r>
              <a:t>ng gi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i h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n này,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công ty v</a:t>
            </a:r>
            <a:r>
              <a:rPr>
                <a:latin typeface="Arial"/>
                <a:ea typeface="Arial"/>
                <a:cs typeface="Arial"/>
                <a:sym typeface="Arial"/>
              </a:rPr>
              <a:t>ẫ</a:t>
            </a:r>
            <a:r>
              <a:t>n bu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c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i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ử </a:t>
            </a:r>
            <a:r>
              <a:t>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nhân viên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p nhi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u lo</a:t>
            </a:r>
            <a:r>
              <a:rPr>
                <a:latin typeface="Arial"/>
                <a:ea typeface="Arial"/>
                <a:cs typeface="Arial"/>
                <a:sym typeface="Arial"/>
              </a:rPr>
              <a:t>ạ</a:t>
            </a:r>
            <a:r>
              <a:t>i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li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u vào máy tính. Tuy nhiên, v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n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ề </a:t>
            </a:r>
            <a:r>
              <a:t>có th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gi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i quy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trong tương lai g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v</a:t>
            </a:r>
            <a:r>
              <a:rPr>
                <a:latin typeface="Arial"/>
                <a:ea typeface="Arial"/>
                <a:cs typeface="Arial"/>
                <a:sym typeface="Arial"/>
              </a:rPr>
              <a:t>ớ</a:t>
            </a:r>
            <a:r>
              <a:t>i ph</a:t>
            </a:r>
            <a:r>
              <a:rPr>
                <a:latin typeface="Arial"/>
                <a:ea typeface="Arial"/>
                <a:cs typeface="Arial"/>
                <a:sym typeface="Arial"/>
              </a:rPr>
              <a:t>ầ</a:t>
            </a:r>
            <a:r>
              <a:t>n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ề</a:t>
            </a:r>
            <a:r>
              <a:t>m </a:t>
            </a:r>
            <a:r>
              <a:rPr b="1">
                <a:solidFill>
                  <a:srgbClr val="FF0000"/>
                </a:solidFill>
              </a:rPr>
              <a:t>Amazon Textract.</a:t>
            </a:r>
          </a:p>
        </p:txBody>
      </p:sp>
      <p:sp>
        <p:nvSpPr>
          <p:cNvPr id="104" name="Title 1"/>
          <p:cNvSpPr txBox="1"/>
          <p:nvPr/>
        </p:nvSpPr>
        <p:spPr>
          <a:xfrm>
            <a:off x="314325" y="209705"/>
            <a:ext cx="4638674" cy="67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4590" defTabSz="822958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2/Render Data dạng Table một cách chuẩn"/>
          <p:cNvSpPr txBox="1"/>
          <p:nvPr/>
        </p:nvSpPr>
        <p:spPr>
          <a:xfrm>
            <a:off x="29169" y="863387"/>
            <a:ext cx="4745862" cy="36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100"/>
            </a:lvl1pPr>
          </a:lstStyle>
          <a:p>
            <a:pPr/>
            <a:r>
              <a:t>2/Render Data dạng Table một cách chuẩn </a:t>
            </a:r>
          </a:p>
        </p:txBody>
      </p:sp>
      <p:sp>
        <p:nvSpPr>
          <p:cNvPr id="235" name="Tiến độ thực hiện"/>
          <p:cNvSpPr txBox="1"/>
          <p:nvPr>
            <p:ph type="title"/>
          </p:nvPr>
        </p:nvSpPr>
        <p:spPr>
          <a:xfrm>
            <a:off x="82764" y="113068"/>
            <a:ext cx="4638676" cy="675928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36" name="File Table.png"/>
          <p:cNvSpPr txBox="1"/>
          <p:nvPr/>
        </p:nvSpPr>
        <p:spPr>
          <a:xfrm>
            <a:off x="482481" y="2689536"/>
            <a:ext cx="1374386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File Table.png</a:t>
            </a:r>
          </a:p>
        </p:txBody>
      </p:sp>
      <p:pic>
        <p:nvPicPr>
          <p:cNvPr id="237" name="Screen Shot 2021-11-29 at 13.38.33.png" descr="Screen Shot 2021-11-29 at 13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64" y="1300555"/>
            <a:ext cx="3597989" cy="139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21-11-29 at 13.42.30.png" descr="Screen Shot 2021-11-29 at 13.4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9554" y="2686141"/>
            <a:ext cx="7290107" cy="4173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ến độ thực hiện"/>
          <p:cNvSpPr txBox="1"/>
          <p:nvPr>
            <p:ph type="title"/>
          </p:nvPr>
        </p:nvSpPr>
        <p:spPr>
          <a:xfrm>
            <a:off x="151414" y="65886"/>
            <a:ext cx="4638676" cy="675929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41" name="3/Một số yêu cầu khác mà thầy đưa ra:"/>
          <p:cNvSpPr txBox="1"/>
          <p:nvPr/>
        </p:nvSpPr>
        <p:spPr>
          <a:xfrm>
            <a:off x="75537" y="845831"/>
            <a:ext cx="5139954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42" name="a) Xuất file .docx"/>
          <p:cNvSpPr txBox="1"/>
          <p:nvPr/>
        </p:nvSpPr>
        <p:spPr>
          <a:xfrm>
            <a:off x="222814" y="1253626"/>
            <a:ext cx="1638928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a) Xuất file .docx</a:t>
            </a:r>
          </a:p>
        </p:txBody>
      </p:sp>
      <p:pic>
        <p:nvPicPr>
          <p:cNvPr id="243" name="Screen Shot 2021-11-29 at 13.47.25.png" descr="Screen Shot 2021-11-29 at 13.47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14" y="1717262"/>
            <a:ext cx="9006571" cy="513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ến độ thực hiện"/>
          <p:cNvSpPr txBox="1"/>
          <p:nvPr>
            <p:ph type="title"/>
          </p:nvPr>
        </p:nvSpPr>
        <p:spPr>
          <a:xfrm>
            <a:off x="151414" y="65886"/>
            <a:ext cx="4638676" cy="675929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46" name="3/Một số yêu cầu khác mà thầy đưa ra:"/>
          <p:cNvSpPr txBox="1"/>
          <p:nvPr/>
        </p:nvSpPr>
        <p:spPr>
          <a:xfrm>
            <a:off x="75537" y="845831"/>
            <a:ext cx="5139954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47" name="a) Xuất file .docx"/>
          <p:cNvSpPr txBox="1"/>
          <p:nvPr/>
        </p:nvSpPr>
        <p:spPr>
          <a:xfrm>
            <a:off x="222814" y="1253626"/>
            <a:ext cx="1638928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a) Xuất file .docx</a:t>
            </a:r>
          </a:p>
        </p:txBody>
      </p:sp>
      <p:pic>
        <p:nvPicPr>
          <p:cNvPr id="248" name="Screen Shot 2021-11-29 at 13.52.35.png" descr="Screen Shot 2021-11-29 at 13.52.35.png"/>
          <p:cNvPicPr>
            <a:picLocks noChangeAspect="1"/>
          </p:cNvPicPr>
          <p:nvPr/>
        </p:nvPicPr>
        <p:blipFill>
          <a:blip r:embed="rId2">
            <a:extLst/>
          </a:blip>
          <a:srcRect l="0" t="4982" r="0" b="0"/>
          <a:stretch>
            <a:fillRect/>
          </a:stretch>
        </p:blipFill>
        <p:spPr>
          <a:xfrm>
            <a:off x="27184" y="1566708"/>
            <a:ext cx="9089454" cy="4244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ến độ thực hiện"/>
          <p:cNvSpPr txBox="1"/>
          <p:nvPr>
            <p:ph type="title"/>
          </p:nvPr>
        </p:nvSpPr>
        <p:spPr>
          <a:xfrm>
            <a:off x="142140" y="-17578"/>
            <a:ext cx="4638676" cy="675929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51" name="3/Một số yêu cầu khác mà thầy đưa ra:"/>
          <p:cNvSpPr txBox="1"/>
          <p:nvPr/>
        </p:nvSpPr>
        <p:spPr>
          <a:xfrm>
            <a:off x="66263" y="748454"/>
            <a:ext cx="5139954" cy="41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52" name="b) Xuất file .csv"/>
          <p:cNvSpPr txBox="1"/>
          <p:nvPr/>
        </p:nvSpPr>
        <p:spPr>
          <a:xfrm>
            <a:off x="213541" y="1151614"/>
            <a:ext cx="1499065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b) Xuất file .csv</a:t>
            </a:r>
          </a:p>
        </p:txBody>
      </p:sp>
      <p:pic>
        <p:nvPicPr>
          <p:cNvPr id="253" name="Screen Shot 2021-11-29 at 13.54.38.png" descr="Screen Shot 2021-11-29 at 13.5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2" y="1472975"/>
            <a:ext cx="9031597" cy="5403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ến độ thực hiện"/>
          <p:cNvSpPr txBox="1"/>
          <p:nvPr>
            <p:ph type="title"/>
          </p:nvPr>
        </p:nvSpPr>
        <p:spPr>
          <a:xfrm>
            <a:off x="142140" y="-17578"/>
            <a:ext cx="4638676" cy="675929"/>
          </a:xfrm>
          <a:prstGeom prst="rect">
            <a:avLst/>
          </a:prstGeom>
        </p:spPr>
        <p:txBody>
          <a:bodyPr/>
          <a:lstStyle>
            <a:lvl1pPr indent="164590" defTabSz="822958">
              <a:defRPr sz="3600"/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256" name="3/Một số yêu cầu khác mà thầy đưa ra:"/>
          <p:cNvSpPr txBox="1"/>
          <p:nvPr/>
        </p:nvSpPr>
        <p:spPr>
          <a:xfrm>
            <a:off x="66263" y="748454"/>
            <a:ext cx="5139954" cy="415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3/Một số yêu cầu khác mà thầy đưa ra:</a:t>
            </a:r>
          </a:p>
        </p:txBody>
      </p:sp>
      <p:sp>
        <p:nvSpPr>
          <p:cNvPr id="257" name="b) Xuất file .csv"/>
          <p:cNvSpPr txBox="1"/>
          <p:nvPr/>
        </p:nvSpPr>
        <p:spPr>
          <a:xfrm>
            <a:off x="213541" y="1151614"/>
            <a:ext cx="1499065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b) Xuất file .csv</a:t>
            </a:r>
          </a:p>
        </p:txBody>
      </p:sp>
      <p:pic>
        <p:nvPicPr>
          <p:cNvPr id="258" name="Screen Shot 2021-11-29 at 13.58.59.png" descr="Screen Shot 2021-11-29 at 13.5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745" y="1460683"/>
            <a:ext cx="7368510" cy="5337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* Deloy Web trên AWS"/>
          <p:cNvSpPr txBox="1"/>
          <p:nvPr/>
        </p:nvSpPr>
        <p:spPr>
          <a:xfrm>
            <a:off x="298109" y="1280918"/>
            <a:ext cx="3088141" cy="415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pPr/>
            <a:r>
              <a:t>* Deloy Web trên AWS </a:t>
            </a:r>
          </a:p>
        </p:txBody>
      </p:sp>
      <p:sp>
        <p:nvSpPr>
          <p:cNvPr id="261" name="Rectangle 1"/>
          <p:cNvSpPr txBox="1"/>
          <p:nvPr/>
        </p:nvSpPr>
        <p:spPr>
          <a:xfrm>
            <a:off x="291411" y="216104"/>
            <a:ext cx="4638674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81049" defTabSz="905255">
              <a:defRPr b="1" sz="39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Hướng cải thiện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1"/>
          <p:cNvSpPr txBox="1"/>
          <p:nvPr>
            <p:ph type="ctrTitle"/>
          </p:nvPr>
        </p:nvSpPr>
        <p:spPr>
          <a:xfrm>
            <a:off x="2207328" y="415918"/>
            <a:ext cx="6588081" cy="2393376"/>
          </a:xfrm>
          <a:prstGeom prst="rect">
            <a:avLst/>
          </a:prstGeom>
        </p:spPr>
        <p:txBody>
          <a:bodyPr/>
          <a:lstStyle/>
          <a:p>
            <a:pPr indent="96925" defTabSz="484630">
              <a:defRPr sz="3000"/>
            </a:pPr>
            <a:r>
              <a:t>Tìm hiểu về Amazon Textract </a:t>
            </a:r>
          </a:p>
          <a:p>
            <a:pPr indent="96925" defTabSz="484630">
              <a:defRPr sz="3000"/>
            </a:pPr>
            <a:r>
              <a:t>Và viết ứng dụng minh hoạ về Amazon Textract</a:t>
            </a:r>
            <a:r>
              <a:rPr sz="2300"/>
              <a:t> </a:t>
            </a:r>
            <a:br>
              <a:rPr sz="2300"/>
            </a:br>
            <a:endParaRPr sz="2300"/>
          </a:p>
          <a:p>
            <a:pPr indent="96925" defTabSz="484630">
              <a:defRPr b="0" sz="2300"/>
            </a:pPr>
            <a:r>
              <a:t>Tuần</a:t>
            </a:r>
            <a:r>
              <a:t> 15 </a:t>
            </a:r>
          </a:p>
        </p:txBody>
      </p:sp>
      <p:sp>
        <p:nvSpPr>
          <p:cNvPr id="264" name="Rectangle 2"/>
          <p:cNvSpPr txBox="1"/>
          <p:nvPr>
            <p:ph type="subTitle" sz="quarter" idx="1"/>
          </p:nvPr>
        </p:nvSpPr>
        <p:spPr>
          <a:xfrm>
            <a:off x="4116885" y="4457541"/>
            <a:ext cx="5766990" cy="1234578"/>
          </a:xfrm>
          <a:prstGeom prst="rect">
            <a:avLst/>
          </a:prstGeom>
        </p:spPr>
        <p:txBody>
          <a:bodyPr/>
          <a:lstStyle/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Hoàng Phúc    19110052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Tạ Bảo Minh                 19110399</a:t>
            </a:r>
          </a:p>
          <a:p>
            <a:pPr marR="27797" defTabSz="694944">
              <a:lnSpc>
                <a:spcPct val="90000"/>
              </a:lnSpc>
              <a:spcBef>
                <a:spcPts val="700"/>
              </a:spcBef>
              <a:defRPr sz="2100"/>
            </a:pPr>
            <a:r>
              <a:t>Nguyễn Minh Luân       19110395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/>
          <a:p>
            <a:pPr indent="168249" defTabSz="841247">
              <a:defRPr sz="3680"/>
            </a:pPr>
            <a:r>
              <a:t>Ti</a:t>
            </a:r>
            <a:r>
              <a:t>ế</a:t>
            </a:r>
            <a:r>
              <a:t>n đ</a:t>
            </a:r>
            <a:r>
              <a:t>ộ</a:t>
            </a:r>
            <a:r>
              <a:t> th</a:t>
            </a:r>
            <a:r>
              <a:t>ự</a:t>
            </a:r>
            <a:r>
              <a:t>c hi</a:t>
            </a:r>
            <a:r>
              <a:t>ệ</a:t>
            </a:r>
            <a:r>
              <a:t>n</a:t>
            </a:r>
          </a:p>
        </p:txBody>
      </p:sp>
      <p:sp>
        <p:nvSpPr>
          <p:cNvPr id="267" name="Slide Number Placeholder 5"/>
          <p:cNvSpPr txBox="1"/>
          <p:nvPr>
            <p:ph type="sldNum" sz="quarter" idx="4294967295"/>
          </p:nvPr>
        </p:nvSpPr>
        <p:spPr>
          <a:xfrm>
            <a:off x="8298512" y="210692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/>
          <a:lstStyle/>
          <a:p>
            <a:pPr/>
            <a:fld id="{86CB4B4D-7CA3-9044-876B-883B54F8677D}" type="slidenum"/>
          </a:p>
        </p:txBody>
      </p:sp>
      <p:sp>
        <p:nvSpPr>
          <p:cNvPr id="268" name="Rectangle 2"/>
          <p:cNvSpPr txBox="1"/>
          <p:nvPr>
            <p:ph type="body" sz="quarter" idx="1"/>
          </p:nvPr>
        </p:nvSpPr>
        <p:spPr>
          <a:xfrm>
            <a:off x="457199" y="1425655"/>
            <a:ext cx="7726682" cy="5715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Đã deloy thành công trên EC2</a:t>
            </a:r>
          </a:p>
        </p:txBody>
      </p:sp>
      <p:pic>
        <p:nvPicPr>
          <p:cNvPr id="26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78" y="1997155"/>
            <a:ext cx="8323222" cy="4157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1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/>
          <a:p>
            <a:pPr indent="168249" defTabSz="841247">
              <a:defRPr sz="3680"/>
            </a:pPr>
            <a:r>
              <a:t>K</a:t>
            </a:r>
            <a:r>
              <a:t>ế</a:t>
            </a:r>
            <a:r>
              <a:t> ho</a:t>
            </a:r>
            <a:r>
              <a:t>ạ</a:t>
            </a:r>
            <a:r>
              <a:t>ch tu</a:t>
            </a:r>
            <a:r>
              <a:t>ầ</a:t>
            </a:r>
            <a:r>
              <a:t>n 16</a:t>
            </a:r>
          </a:p>
        </p:txBody>
      </p:sp>
      <p:sp>
        <p:nvSpPr>
          <p:cNvPr id="272" name="Slide Number Placeholder 5"/>
          <p:cNvSpPr txBox="1"/>
          <p:nvPr>
            <p:ph type="sldNum" sz="quarter" idx="4294967295"/>
          </p:nvPr>
        </p:nvSpPr>
        <p:spPr>
          <a:xfrm>
            <a:off x="8298512" y="210692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/>
          <a:lstStyle/>
          <a:p>
            <a:pPr/>
            <a:fld id="{86CB4B4D-7CA3-9044-876B-883B54F8677D}" type="slidenum"/>
          </a:p>
        </p:txBody>
      </p:sp>
      <p:sp>
        <p:nvSpPr>
          <p:cNvPr id="273" name="Rectangle 2"/>
          <p:cNvSpPr txBox="1"/>
          <p:nvPr>
            <p:ph type="body" sz="quarter" idx="1"/>
          </p:nvPr>
        </p:nvSpPr>
        <p:spPr>
          <a:xfrm>
            <a:off x="457199" y="1425655"/>
            <a:ext cx="7726682" cy="5715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Hoàn thành báo cáo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 Placeholder 5"/>
          <p:cNvSpPr txBox="1"/>
          <p:nvPr>
            <p:ph type="sldNum" sz="quarter" idx="4294967295"/>
          </p:nvPr>
        </p:nvSpPr>
        <p:spPr>
          <a:xfrm>
            <a:off x="8340890" y="210692"/>
            <a:ext cx="188895" cy="264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Rectangle 2"/>
          <p:cNvSpPr txBox="1"/>
          <p:nvPr>
            <p:ph type="body" sz="half" idx="1"/>
          </p:nvPr>
        </p:nvSpPr>
        <p:spPr>
          <a:xfrm>
            <a:off x="120926" y="1296319"/>
            <a:ext cx="9023076" cy="2242200"/>
          </a:xfrm>
          <a:prstGeom prst="rect">
            <a:avLst/>
          </a:prstGeom>
        </p:spPr>
        <p:txBody>
          <a:bodyPr/>
          <a:lstStyle/>
          <a:p>
            <a:pPr>
              <a:defRPr b="1" sz="2200"/>
            </a:pPr>
            <a:r>
              <a:t>1. Tìm hiểu về Amazon Textract :</a:t>
            </a:r>
          </a:p>
          <a:p>
            <a:pPr>
              <a:defRPr sz="2400">
                <a:solidFill>
                  <a:srgbClr val="333333"/>
                </a:solidFill>
                <a:latin typeface="OpenSans"/>
                <a:ea typeface="OpenSans"/>
                <a:cs typeface="OpenSans"/>
                <a:sym typeface="OpenSans"/>
              </a:defRPr>
            </a:pPr>
            <a:r>
              <a:t>Amazon Textract là m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t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ị</a:t>
            </a:r>
            <a:r>
              <a:t>ch v</a:t>
            </a:r>
            <a:r>
              <a:rPr>
                <a:latin typeface="Arial"/>
                <a:ea typeface="Arial"/>
                <a:cs typeface="Arial"/>
                <a:sym typeface="Arial"/>
              </a:rPr>
              <a:t>ụ </a:t>
            </a:r>
            <a:r>
              <a:t>máy h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 (ML) s</a:t>
            </a:r>
            <a:r>
              <a:rPr>
                <a:latin typeface="Arial"/>
                <a:ea typeface="Arial"/>
                <a:cs typeface="Arial"/>
                <a:sym typeface="Arial"/>
              </a:rPr>
              <a:t>ử </a:t>
            </a:r>
            <a:r>
              <a:t>d</a:t>
            </a:r>
            <a:r>
              <a:rPr>
                <a:latin typeface="Arial"/>
                <a:ea typeface="Arial"/>
                <a:cs typeface="Arial"/>
                <a:sym typeface="Arial"/>
              </a:rPr>
              <a:t>ụ</a:t>
            </a:r>
            <a:r>
              <a:t>ng tính năng nh</a:t>
            </a:r>
            <a:r>
              <a:rPr>
                <a:latin typeface="Arial"/>
                <a:ea typeface="Arial"/>
                <a:cs typeface="Arial"/>
                <a:sym typeface="Arial"/>
              </a:rPr>
              <a:t>ậ</a:t>
            </a:r>
            <a:r>
              <a:t>n di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n ký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ự </a:t>
            </a:r>
            <a:r>
              <a:t>quang h</a:t>
            </a:r>
            <a:r>
              <a:rPr>
                <a:latin typeface="Arial"/>
                <a:ea typeface="Arial"/>
                <a:cs typeface="Arial"/>
                <a:sym typeface="Arial"/>
              </a:rPr>
              <a:t>ọ</a:t>
            </a:r>
            <a:r>
              <a:t>c (OCR) 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ể </a:t>
            </a:r>
            <a:r>
              <a:t>t</a:t>
            </a:r>
            <a:r>
              <a:rPr>
                <a:latin typeface="Arial"/>
                <a:ea typeface="Arial"/>
                <a:cs typeface="Arial"/>
                <a:sym typeface="Arial"/>
              </a:rPr>
              <a:t>ự </a:t>
            </a:r>
            <a:r>
              <a:t>đ</a:t>
            </a:r>
            <a:r>
              <a:rPr>
                <a:latin typeface="Arial"/>
                <a:ea typeface="Arial"/>
                <a:cs typeface="Arial"/>
                <a:sym typeface="Arial"/>
              </a:rPr>
              <a:t>ộ</a:t>
            </a:r>
            <a:r>
              <a:t>ng trích xu</a:t>
            </a:r>
            <a:r>
              <a:rPr>
                <a:latin typeface="Arial"/>
                <a:ea typeface="Arial"/>
                <a:cs typeface="Arial"/>
                <a:sym typeface="Arial"/>
              </a:rPr>
              <a:t>ấ</a:t>
            </a:r>
            <a:r>
              <a:t>t văn b</a:t>
            </a:r>
            <a:r>
              <a:rPr>
                <a:latin typeface="Arial"/>
                <a:ea typeface="Arial"/>
                <a:cs typeface="Arial"/>
                <a:sym typeface="Arial"/>
              </a:rPr>
              <a:t>ả</a:t>
            </a:r>
            <a:r>
              <a:t>n, ch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vi</a:t>
            </a:r>
            <a:r>
              <a:rPr>
                <a:latin typeface="Arial"/>
                <a:ea typeface="Arial"/>
                <a:cs typeface="Arial"/>
                <a:sym typeface="Arial"/>
              </a:rPr>
              <a:t>ế</a:t>
            </a:r>
            <a:r>
              <a:t>t tay và d</a:t>
            </a:r>
            <a:r>
              <a:rPr>
                <a:latin typeface="Arial"/>
                <a:ea typeface="Arial"/>
                <a:cs typeface="Arial"/>
                <a:sym typeface="Arial"/>
              </a:rPr>
              <a:t>ữ </a:t>
            </a:r>
            <a:r>
              <a:t>li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u t</a:t>
            </a:r>
            <a:r>
              <a:rPr>
                <a:latin typeface="Arial"/>
                <a:ea typeface="Arial"/>
                <a:cs typeface="Arial"/>
                <a:sym typeface="Arial"/>
              </a:rPr>
              <a:t>ừ </a:t>
            </a:r>
            <a:r>
              <a:t>các tài li</a:t>
            </a:r>
            <a:r>
              <a:rPr>
                <a:latin typeface="Arial"/>
                <a:ea typeface="Arial"/>
                <a:cs typeface="Arial"/>
                <a:sym typeface="Arial"/>
              </a:rPr>
              <a:t>ệ</a:t>
            </a:r>
            <a:r>
              <a:t>u đư</a:t>
            </a:r>
            <a:r>
              <a:rPr>
                <a:latin typeface="Arial"/>
                <a:ea typeface="Arial"/>
                <a:cs typeface="Arial"/>
                <a:sym typeface="Arial"/>
              </a:rPr>
              <a:t>ợ</a:t>
            </a:r>
            <a:r>
              <a:t>c quét như PDF. </a:t>
            </a:r>
          </a:p>
        </p:txBody>
      </p:sp>
      <p:pic>
        <p:nvPicPr>
          <p:cNvPr id="108" name="Screen Shot 2021-11-05 at 16.34.34.png" descr="Screen Shot 2021-11-05 at 16.3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830" y="3348973"/>
            <a:ext cx="4812338" cy="285518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itle 1"/>
          <p:cNvSpPr txBox="1"/>
          <p:nvPr/>
        </p:nvSpPr>
        <p:spPr>
          <a:xfrm>
            <a:off x="314325" y="209705"/>
            <a:ext cx="4638674" cy="675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4590" defTabSz="822958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16150" r="0" b="0"/>
          <a:stretch>
            <a:fillRect/>
          </a:stretch>
        </p:blipFill>
        <p:spPr>
          <a:xfrm>
            <a:off x="609046" y="2002587"/>
            <a:ext cx="7925908" cy="37622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sp>
        <p:nvSpPr>
          <p:cNvPr id="112" name="2. Viết ứng dụng minh hoạ về Amazon Textract"/>
          <p:cNvSpPr txBox="1"/>
          <p:nvPr/>
        </p:nvSpPr>
        <p:spPr>
          <a:xfrm>
            <a:off x="609046" y="1093141"/>
            <a:ext cx="5308135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"/>
          <p:cNvSpPr txBox="1"/>
          <p:nvPr/>
        </p:nvSpPr>
        <p:spPr>
          <a:xfrm>
            <a:off x="324456" y="216104"/>
            <a:ext cx="4638674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8248" defTabSz="841247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15" name="2. Viết ứng dụng minh hoạ về Amazon Textract"/>
          <p:cNvSpPr txBox="1"/>
          <p:nvPr/>
        </p:nvSpPr>
        <p:spPr>
          <a:xfrm>
            <a:off x="155759" y="1029102"/>
            <a:ext cx="4976063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  <p:sp>
        <p:nvSpPr>
          <p:cNvPr id="116" name="Code :"/>
          <p:cNvSpPr txBox="1"/>
          <p:nvPr/>
        </p:nvSpPr>
        <p:spPr>
          <a:xfrm>
            <a:off x="106910" y="1417110"/>
            <a:ext cx="114196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300789" indent="-300789">
              <a:buSzPct val="100000"/>
              <a:buAutoNum type="alphaLcParenR" startAt="1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Code : </a:t>
            </a:r>
          </a:p>
        </p:txBody>
      </p:sp>
      <p:sp>
        <p:nvSpPr>
          <p:cNvPr id="117" name="import boto3…"/>
          <p:cNvSpPr txBox="1"/>
          <p:nvPr/>
        </p:nvSpPr>
        <p:spPr>
          <a:xfrm>
            <a:off x="35306" y="1805115"/>
            <a:ext cx="4062445" cy="484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4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267F99"/>
                </a:solidFill>
              </a:rPr>
              <a:t>boto3</a:t>
            </a:r>
          </a:p>
          <a:p>
            <a:pPr defTabSz="457200">
              <a:defRPr sz="14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S3 Bucket Data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s3BucketName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"testtextractapp"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PlaindocumentName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"HK1.png"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FormdocumentName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"HK1.png"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TabledocumentName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A31515"/>
                </a:solidFill>
              </a:rPr>
              <a:t>"HK1.png"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4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Amazon Textract client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textractmodule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267F99"/>
                </a:solidFill>
              </a:rPr>
              <a:t>boto3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95E26"/>
                </a:solidFill>
              </a:rPr>
              <a:t>client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'textract'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4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1. PLAINTEXT detection from documents:</a:t>
            </a:r>
          </a:p>
          <a:p>
            <a:pPr defTabSz="457200">
              <a:defRPr sz="14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textractmodule</a:t>
            </a:r>
            <a:r>
              <a:rPr>
                <a:solidFill>
                  <a:srgbClr val="000000"/>
                </a:solidFill>
              </a:rPr>
              <a:t>.detect_document_text(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Document</a:t>
            </a:r>
            <a:r>
              <a:t>={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4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'S3Object'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4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'Bucket'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s3BucketName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defTabSz="457200">
              <a:defRPr sz="14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'Name'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PlaindocumentName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    }</a:t>
            </a: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})</a:t>
            </a:r>
          </a:p>
          <a:p>
            <a:pPr defTabSz="457200">
              <a:defRPr sz="1400">
                <a:solidFill>
                  <a:srgbClr val="795E2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'------------- Print Plaintext detected text --'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4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item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response</a:t>
            </a:r>
            <a:r>
              <a:rPr>
                <a:solidFill>
                  <a:srgbClr val="000000"/>
                </a:solidFill>
              </a:rPr>
              <a:t>[</a:t>
            </a:r>
            <a:r>
              <a:rPr>
                <a:solidFill>
                  <a:srgbClr val="A31515"/>
                </a:solidFill>
              </a:rPr>
              <a:t>"Blocks"</a:t>
            </a:r>
            <a:r>
              <a:rPr>
                <a:solidFill>
                  <a:srgbClr val="000000"/>
                </a:solidFill>
              </a:rPr>
              <a:t>]: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if</a:t>
            </a:r>
            <a:r>
              <a:t> </a:t>
            </a:r>
            <a:r>
              <a:rPr>
                <a:solidFill>
                  <a:srgbClr val="001080"/>
                </a:solidFill>
              </a:rPr>
              <a:t>item</a:t>
            </a:r>
            <a:r>
              <a:t>[</a:t>
            </a:r>
            <a:r>
              <a:rPr>
                <a:solidFill>
                  <a:srgbClr val="A31515"/>
                </a:solidFill>
              </a:rPr>
              <a:t>"BlockType"</a:t>
            </a:r>
            <a:r>
              <a:t>] == </a:t>
            </a:r>
            <a:r>
              <a:rPr>
                <a:solidFill>
                  <a:srgbClr val="A31515"/>
                </a:solidFill>
              </a:rPr>
              <a:t>"LINE"</a:t>
            </a:r>
            <a:r>
              <a:t>: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A31515"/>
                </a:solidFill>
              </a:rPr>
              <a:t>'</a:t>
            </a:r>
            <a:r>
              <a:rPr>
                <a:solidFill>
                  <a:srgbClr val="EE0000"/>
                </a:solidFill>
              </a:rPr>
              <a:t>\033</a:t>
            </a:r>
            <a:r>
              <a:rPr>
                <a:solidFill>
                  <a:srgbClr val="A31515"/>
                </a:solidFill>
              </a:rPr>
              <a:t>[92m'</a:t>
            </a:r>
            <a:r>
              <a:t>+</a:t>
            </a:r>
            <a:r>
              <a:rPr>
                <a:solidFill>
                  <a:srgbClr val="001080"/>
                </a:solidFill>
              </a:rPr>
              <a:t>item</a:t>
            </a:r>
            <a:r>
              <a:t>[</a:t>
            </a:r>
            <a:r>
              <a:rPr>
                <a:solidFill>
                  <a:srgbClr val="A31515"/>
                </a:solidFill>
              </a:rPr>
              <a:t>"Text"</a:t>
            </a:r>
            <a:r>
              <a:t>]+</a:t>
            </a:r>
            <a:r>
              <a:rPr>
                <a:solidFill>
                  <a:srgbClr val="A31515"/>
                </a:solidFill>
              </a:rPr>
              <a:t>'</a:t>
            </a:r>
            <a:r>
              <a:rPr>
                <a:solidFill>
                  <a:srgbClr val="EE0000"/>
                </a:solidFill>
              </a:rPr>
              <a:t>\033</a:t>
            </a:r>
            <a:r>
              <a:rPr>
                <a:solidFill>
                  <a:srgbClr val="A31515"/>
                </a:solidFill>
              </a:rPr>
              <a:t>[92m'</a:t>
            </a:r>
            <a:r>
              <a:t>)</a:t>
            </a:r>
          </a:p>
        </p:txBody>
      </p:sp>
      <p:sp>
        <p:nvSpPr>
          <p:cNvPr id="118" name="# 2. FORM detection from documents:…"/>
          <p:cNvSpPr txBox="1"/>
          <p:nvPr/>
        </p:nvSpPr>
        <p:spPr>
          <a:xfrm>
            <a:off x="4750044" y="1326573"/>
            <a:ext cx="4091044" cy="240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1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2. FORM detection from documents:</a:t>
            </a: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textractmodule</a:t>
            </a:r>
            <a:r>
              <a:rPr>
                <a:solidFill>
                  <a:srgbClr val="000000"/>
                </a:solidFill>
              </a:rPr>
              <a:t>.analyze_document(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Document</a:t>
            </a:r>
            <a:r>
              <a:t>={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'S3Object'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'Bucket'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s3BucketName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'Name'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FormdocumentName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}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},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FeatureTypes</a:t>
            </a:r>
            <a:r>
              <a:t>=[</a:t>
            </a:r>
            <a:r>
              <a:rPr>
                <a:solidFill>
                  <a:srgbClr val="A31515"/>
                </a:solidFill>
              </a:rPr>
              <a:t>"FORMS"</a:t>
            </a:r>
            <a:r>
              <a:t>])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doc</a:t>
            </a:r>
            <a:r>
              <a:rPr>
                <a:solidFill>
                  <a:srgbClr val="000000"/>
                </a:solidFill>
              </a:rPr>
              <a:t> = Document(</a:t>
            </a:r>
            <a:r>
              <a:t>response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457200">
              <a:defRPr sz="1100">
                <a:solidFill>
                  <a:srgbClr val="795E2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'------------- Print Form detected text ------------------------------'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doc</a:t>
            </a:r>
            <a:r>
              <a:rPr>
                <a:solidFill>
                  <a:srgbClr val="000000"/>
                </a:solidFill>
              </a:rPr>
              <a:t>.pages: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field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t>.form.fields: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A31515"/>
                </a:solidFill>
              </a:rPr>
              <a:t>"Key: 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, Value: 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"</a:t>
            </a:r>
            <a:r>
              <a:t>.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t>(</a:t>
            </a:r>
            <a:r>
              <a:rPr>
                <a:solidFill>
                  <a:srgbClr val="001080"/>
                </a:solidFill>
              </a:rPr>
              <a:t>field</a:t>
            </a:r>
            <a:r>
              <a:t>.key, </a:t>
            </a:r>
            <a:r>
              <a:rPr>
                <a:solidFill>
                  <a:srgbClr val="001080"/>
                </a:solidFill>
              </a:rPr>
              <a:t>field</a:t>
            </a:r>
            <a:r>
              <a:t>.value))</a:t>
            </a:r>
          </a:p>
        </p:txBody>
      </p:sp>
      <p:sp>
        <p:nvSpPr>
          <p:cNvPr id="119" name="# 3. TABLE data detection from documents:…"/>
          <p:cNvSpPr txBox="1"/>
          <p:nvPr/>
        </p:nvSpPr>
        <p:spPr>
          <a:xfrm>
            <a:off x="4747247" y="3835677"/>
            <a:ext cx="4096637" cy="289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100">
                <a:solidFill>
                  <a:srgbClr val="008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# 3. TABLE data detection from documents:</a:t>
            </a: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textractmodule</a:t>
            </a:r>
            <a:r>
              <a:rPr>
                <a:solidFill>
                  <a:srgbClr val="000000"/>
                </a:solidFill>
              </a:rPr>
              <a:t>.analyze_document(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Document</a:t>
            </a:r>
            <a:r>
              <a:t>={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31515"/>
                </a:solidFill>
              </a:rPr>
              <a:t>'S3Object'</a:t>
            </a:r>
            <a:r>
              <a:rPr>
                <a:solidFill>
                  <a:srgbClr val="000000"/>
                </a:solidFill>
              </a:rPr>
              <a:t>: {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'Bucket'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s3BucketName</a:t>
            </a:r>
            <a:r>
              <a:rPr>
                <a:solidFill>
                  <a:srgbClr val="000000"/>
                </a:solidFill>
              </a:rPr>
              <a:t>,</a:t>
            </a:r>
          </a:p>
          <a:p>
            <a:pPr defTabSz="457200">
              <a:defRPr sz="1100">
                <a:solidFill>
                  <a:srgbClr val="0451A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31515"/>
                </a:solidFill>
              </a:rPr>
              <a:t>'Name'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01080"/>
                </a:solidFill>
              </a:rPr>
              <a:t>TabledocumentName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}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},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001080"/>
                </a:solidFill>
              </a:rPr>
              <a:t>FeatureTypes</a:t>
            </a:r>
            <a:r>
              <a:t>=[</a:t>
            </a:r>
            <a:r>
              <a:rPr>
                <a:solidFill>
                  <a:srgbClr val="A31515"/>
                </a:solidFill>
              </a:rPr>
              <a:t>"TABLES"</a:t>
            </a:r>
            <a:r>
              <a:t>])</a:t>
            </a:r>
            <a:endParaRPr>
              <a:solidFill>
                <a:srgbClr val="001080"/>
              </a:solidFill>
            </a:endParaRPr>
          </a:p>
          <a:p>
            <a:pPr defTabSz="457200">
              <a:defRPr sz="1100">
                <a:solidFill>
                  <a:srgbClr val="00108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doc</a:t>
            </a:r>
            <a:r>
              <a:rPr>
                <a:solidFill>
                  <a:srgbClr val="000000"/>
                </a:solidFill>
              </a:rPr>
              <a:t> = Document(</a:t>
            </a:r>
            <a:r>
              <a:t>response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defTabSz="457200">
              <a:defRPr sz="1100">
                <a:solidFill>
                  <a:srgbClr val="795E2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A31515"/>
                </a:solidFill>
              </a:rPr>
              <a:t>'------------- Print Table detected text ------------------------------'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A31515"/>
              </a:solidFill>
            </a:endParaRPr>
          </a:p>
          <a:p>
            <a:pPr defTabSz="457200">
              <a:defRPr sz="1100">
                <a:solidFill>
                  <a:srgbClr val="AF00DB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1080"/>
                </a:solidFill>
              </a:rPr>
              <a:t>doc</a:t>
            </a:r>
            <a:r>
              <a:rPr>
                <a:solidFill>
                  <a:srgbClr val="000000"/>
                </a:solidFill>
              </a:rPr>
              <a:t>.pages: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table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001080"/>
                </a:solidFill>
              </a:rPr>
              <a:t>page</a:t>
            </a:r>
            <a:r>
              <a:t>.tables: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r</a:t>
            </a:r>
            <a:r>
              <a:t>, </a:t>
            </a:r>
            <a:r>
              <a:rPr>
                <a:solidFill>
                  <a:srgbClr val="001080"/>
                </a:solidFill>
              </a:rPr>
              <a:t>row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267F99"/>
                </a:solidFill>
              </a:rPr>
              <a:t>enumerate</a:t>
            </a:r>
            <a:r>
              <a:t>(</a:t>
            </a:r>
            <a:r>
              <a:rPr>
                <a:solidFill>
                  <a:srgbClr val="001080"/>
                </a:solidFill>
              </a:rPr>
              <a:t>table</a:t>
            </a:r>
            <a:r>
              <a:t>.rows):</a:t>
            </a:r>
            <a:endParaRPr>
              <a:solidFill>
                <a:srgbClr val="267F99"/>
              </a:solidFill>
            </a:endParaRP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001080"/>
                </a:solidFill>
              </a:rPr>
              <a:t>itemName</a:t>
            </a:r>
            <a:r>
              <a:t> = </a:t>
            </a:r>
            <a:r>
              <a:rPr>
                <a:solidFill>
                  <a:srgbClr val="A31515"/>
                </a:solidFill>
              </a:rPr>
              <a:t>""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    </a:t>
            </a:r>
            <a:r>
              <a:rPr>
                <a:solidFill>
                  <a:srgbClr val="AF00DB"/>
                </a:solidFill>
              </a:rPr>
              <a:t>for</a:t>
            </a:r>
            <a:r>
              <a:t> </a:t>
            </a:r>
            <a:r>
              <a:rPr>
                <a:solidFill>
                  <a:srgbClr val="001080"/>
                </a:solidFill>
              </a:rPr>
              <a:t>c</a:t>
            </a:r>
            <a:r>
              <a:t>, </a:t>
            </a:r>
            <a:r>
              <a:rPr>
                <a:solidFill>
                  <a:srgbClr val="001080"/>
                </a:solidFill>
              </a:rPr>
              <a:t>cell</a:t>
            </a:r>
            <a:r>
              <a:t> </a:t>
            </a:r>
            <a:r>
              <a:rPr>
                <a:solidFill>
                  <a:srgbClr val="0000FF"/>
                </a:solidFill>
              </a:rPr>
              <a:t>in</a:t>
            </a:r>
            <a:r>
              <a:t> </a:t>
            </a:r>
            <a:r>
              <a:rPr>
                <a:solidFill>
                  <a:srgbClr val="267F99"/>
                </a:solidFill>
              </a:rPr>
              <a:t>enumerate</a:t>
            </a:r>
            <a:r>
              <a:t>(</a:t>
            </a:r>
            <a:r>
              <a:rPr>
                <a:solidFill>
                  <a:srgbClr val="001080"/>
                </a:solidFill>
              </a:rPr>
              <a:t>row</a:t>
            </a:r>
            <a:r>
              <a:t>.cells):</a:t>
            </a:r>
          </a:p>
          <a:p>
            <a:pPr defTabSz="457200">
              <a:defRPr sz="1100">
                <a:latin typeface="+mj-lt"/>
                <a:ea typeface="+mj-ea"/>
                <a:cs typeface="+mj-cs"/>
                <a:sym typeface="Helvetica"/>
              </a:defRPr>
            </a:pPr>
            <a:r>
              <a:t>                </a:t>
            </a:r>
            <a:r>
              <a:rPr>
                <a:solidFill>
                  <a:srgbClr val="795E26"/>
                </a:solidFill>
              </a:rPr>
              <a:t>print</a:t>
            </a:r>
            <a:r>
              <a:t>(</a:t>
            </a:r>
            <a:r>
              <a:rPr>
                <a:solidFill>
                  <a:srgbClr val="A31515"/>
                </a:solidFill>
              </a:rPr>
              <a:t>"Table[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][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] = </a:t>
            </a:r>
            <a:r>
              <a:rPr>
                <a:solidFill>
                  <a:srgbClr val="001080"/>
                </a:solidFill>
              </a:rPr>
              <a:t>{}</a:t>
            </a:r>
            <a:r>
              <a:rPr>
                <a:solidFill>
                  <a:srgbClr val="A31515"/>
                </a:solidFill>
              </a:rPr>
              <a:t>"</a:t>
            </a:r>
            <a:r>
              <a:t>.</a:t>
            </a:r>
            <a:r>
              <a:rPr>
                <a:solidFill>
                  <a:srgbClr val="795E26"/>
                </a:solidFill>
              </a:rPr>
              <a:t>format</a:t>
            </a:r>
            <a:r>
              <a:t>(</a:t>
            </a:r>
            <a:r>
              <a:rPr>
                <a:solidFill>
                  <a:srgbClr val="001080"/>
                </a:solidFill>
              </a:rPr>
              <a:t>r</a:t>
            </a:r>
            <a:r>
              <a:t>, </a:t>
            </a:r>
            <a:r>
              <a:rPr>
                <a:solidFill>
                  <a:srgbClr val="001080"/>
                </a:solidFill>
              </a:rPr>
              <a:t>c</a:t>
            </a:r>
            <a:r>
              <a:t>, </a:t>
            </a:r>
            <a:r>
              <a:rPr>
                <a:solidFill>
                  <a:srgbClr val="001080"/>
                </a:solidFill>
              </a:rPr>
              <a:t>cell</a:t>
            </a:r>
            <a:r>
              <a:t>.text))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"/>
          <p:cNvSpPr txBox="1"/>
          <p:nvPr/>
        </p:nvSpPr>
        <p:spPr>
          <a:xfrm>
            <a:off x="324454" y="216104"/>
            <a:ext cx="4638678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8248" defTabSz="841247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22" name="2. Viết ứng dụng minh hoạ về Amazon Textract"/>
          <p:cNvSpPr txBox="1"/>
          <p:nvPr/>
        </p:nvSpPr>
        <p:spPr>
          <a:xfrm>
            <a:off x="155759" y="1029102"/>
            <a:ext cx="4976063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  <p:sp>
        <p:nvSpPr>
          <p:cNvPr id="123" name="b) Demo :"/>
          <p:cNvSpPr txBox="1"/>
          <p:nvPr/>
        </p:nvSpPr>
        <p:spPr>
          <a:xfrm>
            <a:off x="42243" y="1516838"/>
            <a:ext cx="1171234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b) Demo : </a:t>
            </a:r>
          </a:p>
        </p:txBody>
      </p:sp>
      <p:pic>
        <p:nvPicPr>
          <p:cNvPr id="124" name="Screen Shot 2021-11-05 at 17.14.14.png" descr="Screen Shot 2021-11-05 at 17.1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099" y="1422804"/>
            <a:ext cx="7230783" cy="1643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 Shot 2021-11-05 at 17.14.45.png" descr="Screen Shot 2021-11-05 at 17.14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844" y="3109203"/>
            <a:ext cx="7285943" cy="3628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"/>
          <p:cNvSpPr txBox="1"/>
          <p:nvPr/>
        </p:nvSpPr>
        <p:spPr>
          <a:xfrm>
            <a:off x="324454" y="216104"/>
            <a:ext cx="4638678" cy="67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indent="168248" defTabSz="841247">
              <a:defRPr b="1" sz="3600">
                <a:solidFill>
                  <a:schemeClr val="accent1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/>
            <a:r>
              <a:t>Tiến độ thực hiện</a:t>
            </a:r>
          </a:p>
        </p:txBody>
      </p:sp>
      <p:sp>
        <p:nvSpPr>
          <p:cNvPr id="128" name="2. Viết ứng dụng minh hoạ về Amazon Textract"/>
          <p:cNvSpPr txBox="1"/>
          <p:nvPr/>
        </p:nvSpPr>
        <p:spPr>
          <a:xfrm>
            <a:off x="155759" y="1029102"/>
            <a:ext cx="4976063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2. Viết ứng dụng minh hoạ về Amazon Textract  </a:t>
            </a:r>
          </a:p>
        </p:txBody>
      </p:sp>
      <p:sp>
        <p:nvSpPr>
          <p:cNvPr id="129" name="b) Demo :"/>
          <p:cNvSpPr txBox="1"/>
          <p:nvPr/>
        </p:nvSpPr>
        <p:spPr>
          <a:xfrm>
            <a:off x="42243" y="1516838"/>
            <a:ext cx="1171234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b) Demo : </a:t>
            </a:r>
          </a:p>
        </p:txBody>
      </p:sp>
      <p:pic>
        <p:nvPicPr>
          <p:cNvPr id="130" name="Screen Shot 2021-11-05 at 17.16.43.png" descr="Screen Shot 2021-11-05 at 17.16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382" y="1543330"/>
            <a:ext cx="4976067" cy="172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21-11-05 at 17.17.09.png" descr="Screen Shot 2021-11-05 at 17.17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382" y="3014891"/>
            <a:ext cx="5971598" cy="3843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roblems"/>
          <p:cNvSpPr txBox="1"/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/>
          <a:lstStyle>
            <a:lvl1pPr indent="170076" defTabSz="850391">
              <a:defRPr sz="3700"/>
            </a:lvl1pPr>
          </a:lstStyle>
          <a:p>
            <a:pPr/>
            <a:r>
              <a:t>Vấn đề phát sinh</a:t>
            </a:r>
          </a:p>
        </p:txBody>
      </p:sp>
      <p:sp>
        <p:nvSpPr>
          <p:cNvPr id="134" name="Các vấn đề lỗi phát sinh trong quá trình triển khai ứng dụng :"/>
          <p:cNvSpPr txBox="1"/>
          <p:nvPr/>
        </p:nvSpPr>
        <p:spPr>
          <a:xfrm>
            <a:off x="851362" y="1783644"/>
            <a:ext cx="6255464" cy="61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Các vấn đề lỗi phát sinh trong quá trình triển khai ứng dụng 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pic>
        <p:nvPicPr>
          <p:cNvPr id="135" name="Screen Shot 2021-11-05 at 17.24.34.png" descr="Screen Shot 2021-11-05 at 17.2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922" y="2458084"/>
            <a:ext cx="7371314" cy="2532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Verve">
  <a:themeElements>
    <a:clrScheme name="Verv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0000FF"/>
      </a:hlink>
      <a:folHlink>
        <a:srgbClr val="FF00FF"/>
      </a:folHlink>
    </a:clrScheme>
    <a:fontScheme name="Verv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erve">
  <a:themeElements>
    <a:clrScheme name="Verv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0000FF"/>
      </a:hlink>
      <a:folHlink>
        <a:srgbClr val="FF00FF"/>
      </a:folHlink>
    </a:clrScheme>
    <a:fontScheme name="Verv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14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38100" dir="14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